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80" r:id="rId4"/>
    <p:sldMasterId id="2147483816" r:id="rId5"/>
    <p:sldMasterId id="2147483828" r:id="rId6"/>
    <p:sldMasterId id="2147483900" r:id="rId7"/>
    <p:sldMasterId id="2147483912" r:id="rId8"/>
    <p:sldMasterId id="2147483924" r:id="rId9"/>
    <p:sldMasterId id="2147483936" r:id="rId10"/>
    <p:sldMasterId id="2147483972" r:id="rId11"/>
  </p:sldMasterIdLst>
  <p:sldIdLst>
    <p:sldId id="256" r:id="rId12"/>
    <p:sldId id="257" r:id="rId13"/>
    <p:sldId id="259" r:id="rId14"/>
    <p:sldId id="258" r:id="rId15"/>
    <p:sldId id="260" r:id="rId16"/>
    <p:sldId id="261" r:id="rId17"/>
    <p:sldId id="262" r:id="rId18"/>
    <p:sldId id="451" r:id="rId19"/>
    <p:sldId id="268" r:id="rId20"/>
    <p:sldId id="269" r:id="rId21"/>
    <p:sldId id="270" r:id="rId22"/>
    <p:sldId id="362" r:id="rId23"/>
    <p:sldId id="272" r:id="rId24"/>
    <p:sldId id="273" r:id="rId25"/>
    <p:sldId id="274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300" r:id="rId43"/>
    <p:sldId id="302" r:id="rId44"/>
    <p:sldId id="301" r:id="rId45"/>
    <p:sldId id="303" r:id="rId46"/>
    <p:sldId id="304" r:id="rId47"/>
    <p:sldId id="305" r:id="rId48"/>
    <p:sldId id="306" r:id="rId49"/>
    <p:sldId id="453" r:id="rId50"/>
    <p:sldId id="454" r:id="rId51"/>
    <p:sldId id="307" r:id="rId52"/>
    <p:sldId id="308" r:id="rId53"/>
    <p:sldId id="309" r:id="rId54"/>
    <p:sldId id="310" r:id="rId55"/>
    <p:sldId id="359" r:id="rId56"/>
    <p:sldId id="363" r:id="rId57"/>
    <p:sldId id="360" r:id="rId58"/>
    <p:sldId id="364" r:id="rId59"/>
    <p:sldId id="365" r:id="rId60"/>
    <p:sldId id="366" r:id="rId61"/>
    <p:sldId id="455" r:id="rId62"/>
    <p:sldId id="456" r:id="rId63"/>
    <p:sldId id="452" r:id="rId64"/>
    <p:sldId id="457" r:id="rId65"/>
    <p:sldId id="458" r:id="rId66"/>
    <p:sldId id="459" r:id="rId67"/>
    <p:sldId id="311" r:id="rId68"/>
    <p:sldId id="312" r:id="rId69"/>
    <p:sldId id="338" r:id="rId70"/>
    <p:sldId id="314" r:id="rId71"/>
    <p:sldId id="339" r:id="rId72"/>
    <p:sldId id="340" r:id="rId73"/>
    <p:sldId id="316" r:id="rId74"/>
    <p:sldId id="318" r:id="rId75"/>
    <p:sldId id="317" r:id="rId76"/>
    <p:sldId id="319" r:id="rId77"/>
    <p:sldId id="320" r:id="rId78"/>
    <p:sldId id="322" r:id="rId79"/>
    <p:sldId id="341" r:id="rId80"/>
    <p:sldId id="329" r:id="rId81"/>
    <p:sldId id="328" r:id="rId82"/>
    <p:sldId id="330" r:id="rId83"/>
    <p:sldId id="367" r:id="rId84"/>
    <p:sldId id="332" r:id="rId85"/>
    <p:sldId id="368" r:id="rId86"/>
    <p:sldId id="372" r:id="rId87"/>
    <p:sldId id="373" r:id="rId88"/>
    <p:sldId id="374" r:id="rId89"/>
    <p:sldId id="375" r:id="rId90"/>
    <p:sldId id="376" r:id="rId91"/>
    <p:sldId id="377" r:id="rId92"/>
    <p:sldId id="378" r:id="rId93"/>
    <p:sldId id="460" r:id="rId94"/>
    <p:sldId id="461" r:id="rId95"/>
    <p:sldId id="462" r:id="rId96"/>
    <p:sldId id="379" r:id="rId97"/>
    <p:sldId id="463" r:id="rId98"/>
    <p:sldId id="380" r:id="rId99"/>
    <p:sldId id="464" r:id="rId100"/>
    <p:sldId id="465" r:id="rId101"/>
    <p:sldId id="466" r:id="rId102"/>
    <p:sldId id="467" r:id="rId103"/>
    <p:sldId id="468" r:id="rId104"/>
    <p:sldId id="381" r:id="rId105"/>
    <p:sldId id="469" r:id="rId106"/>
    <p:sldId id="382" r:id="rId107"/>
    <p:sldId id="470" r:id="rId108"/>
    <p:sldId id="383" r:id="rId109"/>
    <p:sldId id="471" r:id="rId110"/>
    <p:sldId id="384" r:id="rId111"/>
    <p:sldId id="472" r:id="rId112"/>
    <p:sldId id="390" r:id="rId113"/>
    <p:sldId id="473" r:id="rId114"/>
    <p:sldId id="388" r:id="rId115"/>
    <p:sldId id="474" r:id="rId116"/>
    <p:sldId id="389" r:id="rId117"/>
    <p:sldId id="475" r:id="rId118"/>
    <p:sldId id="385" r:id="rId119"/>
    <p:sldId id="476" r:id="rId120"/>
    <p:sldId id="386" r:id="rId121"/>
    <p:sldId id="477" r:id="rId122"/>
    <p:sldId id="387" r:id="rId123"/>
    <p:sldId id="478" r:id="rId124"/>
    <p:sldId id="391" r:id="rId125"/>
    <p:sldId id="479" r:id="rId126"/>
    <p:sldId id="392" r:id="rId127"/>
    <p:sldId id="481" r:id="rId128"/>
    <p:sldId id="480" r:id="rId129"/>
    <p:sldId id="482" r:id="rId130"/>
    <p:sldId id="393" r:id="rId131"/>
    <p:sldId id="483" r:id="rId132"/>
    <p:sldId id="394" r:id="rId133"/>
    <p:sldId id="484" r:id="rId134"/>
    <p:sldId id="395" r:id="rId135"/>
    <p:sldId id="485" r:id="rId136"/>
    <p:sldId id="397" r:id="rId137"/>
    <p:sldId id="486" r:id="rId138"/>
    <p:sldId id="398" r:id="rId139"/>
    <p:sldId id="487" r:id="rId140"/>
    <p:sldId id="396" r:id="rId141"/>
    <p:sldId id="488" r:id="rId142"/>
    <p:sldId id="399" r:id="rId143"/>
    <p:sldId id="489" r:id="rId144"/>
    <p:sldId id="400" r:id="rId145"/>
    <p:sldId id="490" r:id="rId146"/>
    <p:sldId id="401" r:id="rId147"/>
    <p:sldId id="491" r:id="rId148"/>
    <p:sldId id="402" r:id="rId149"/>
    <p:sldId id="492" r:id="rId150"/>
    <p:sldId id="403" r:id="rId151"/>
    <p:sldId id="493" r:id="rId152"/>
    <p:sldId id="404" r:id="rId153"/>
    <p:sldId id="494" r:id="rId154"/>
    <p:sldId id="405" r:id="rId155"/>
    <p:sldId id="495" r:id="rId156"/>
    <p:sldId id="411" r:id="rId157"/>
    <p:sldId id="496" r:id="rId158"/>
    <p:sldId id="412" r:id="rId159"/>
    <p:sldId id="497" r:id="rId160"/>
    <p:sldId id="407" r:id="rId161"/>
    <p:sldId id="498" r:id="rId162"/>
    <p:sldId id="499" r:id="rId163"/>
    <p:sldId id="500" r:id="rId164"/>
    <p:sldId id="408" r:id="rId165"/>
    <p:sldId id="501" r:id="rId166"/>
    <p:sldId id="413" r:id="rId167"/>
    <p:sldId id="414" r:id="rId168"/>
    <p:sldId id="409" r:id="rId169"/>
    <p:sldId id="502" r:id="rId170"/>
    <p:sldId id="410" r:id="rId171"/>
    <p:sldId id="503" r:id="rId172"/>
    <p:sldId id="415" r:id="rId173"/>
    <p:sldId id="504" r:id="rId174"/>
    <p:sldId id="505" r:id="rId175"/>
    <p:sldId id="506" r:id="rId176"/>
    <p:sldId id="507" r:id="rId177"/>
    <p:sldId id="508" r:id="rId178"/>
    <p:sldId id="509" r:id="rId179"/>
    <p:sldId id="510" r:id="rId180"/>
    <p:sldId id="416" r:id="rId181"/>
    <p:sldId id="511" r:id="rId182"/>
    <p:sldId id="417" r:id="rId183"/>
    <p:sldId id="512" r:id="rId184"/>
    <p:sldId id="418" r:id="rId185"/>
    <p:sldId id="356" r:id="rId1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CCFF"/>
    <a:srgbClr val="9966FF"/>
    <a:srgbClr val="FF99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06.xml"/><Relationship Id="rId21" Type="http://schemas.openxmlformats.org/officeDocument/2006/relationships/slide" Target="slides/slide10.xml"/><Relationship Id="rId42" Type="http://schemas.openxmlformats.org/officeDocument/2006/relationships/slide" Target="slides/slide31.xml"/><Relationship Id="rId63" Type="http://schemas.openxmlformats.org/officeDocument/2006/relationships/slide" Target="slides/slide52.xml"/><Relationship Id="rId84" Type="http://schemas.openxmlformats.org/officeDocument/2006/relationships/slide" Target="slides/slide73.xml"/><Relationship Id="rId138" Type="http://schemas.openxmlformats.org/officeDocument/2006/relationships/slide" Target="slides/slide127.xml"/><Relationship Id="rId159" Type="http://schemas.openxmlformats.org/officeDocument/2006/relationships/slide" Target="slides/slide148.xml"/><Relationship Id="rId170" Type="http://schemas.openxmlformats.org/officeDocument/2006/relationships/slide" Target="slides/slide159.xml"/><Relationship Id="rId107" Type="http://schemas.openxmlformats.org/officeDocument/2006/relationships/slide" Target="slides/slide96.xml"/><Relationship Id="rId11" Type="http://schemas.openxmlformats.org/officeDocument/2006/relationships/slideMaster" Target="slideMasters/slideMaster11.xml"/><Relationship Id="rId32" Type="http://schemas.openxmlformats.org/officeDocument/2006/relationships/slide" Target="slides/slide21.xml"/><Relationship Id="rId53" Type="http://schemas.openxmlformats.org/officeDocument/2006/relationships/slide" Target="slides/slide42.xml"/><Relationship Id="rId74" Type="http://schemas.openxmlformats.org/officeDocument/2006/relationships/slide" Target="slides/slide63.xml"/><Relationship Id="rId128" Type="http://schemas.openxmlformats.org/officeDocument/2006/relationships/slide" Target="slides/slide117.xml"/><Relationship Id="rId149" Type="http://schemas.openxmlformats.org/officeDocument/2006/relationships/slide" Target="slides/slide138.xml"/><Relationship Id="rId5" Type="http://schemas.openxmlformats.org/officeDocument/2006/relationships/slideMaster" Target="slideMasters/slideMaster5.xml"/><Relationship Id="rId95" Type="http://schemas.openxmlformats.org/officeDocument/2006/relationships/slide" Target="slides/slide84.xml"/><Relationship Id="rId160" Type="http://schemas.openxmlformats.org/officeDocument/2006/relationships/slide" Target="slides/slide149.xml"/><Relationship Id="rId181" Type="http://schemas.openxmlformats.org/officeDocument/2006/relationships/slide" Target="slides/slide170.xml"/><Relationship Id="rId22" Type="http://schemas.openxmlformats.org/officeDocument/2006/relationships/slide" Target="slides/slide11.xml"/><Relationship Id="rId43" Type="http://schemas.openxmlformats.org/officeDocument/2006/relationships/slide" Target="slides/slide32.xml"/><Relationship Id="rId64" Type="http://schemas.openxmlformats.org/officeDocument/2006/relationships/slide" Target="slides/slide53.xml"/><Relationship Id="rId118" Type="http://schemas.openxmlformats.org/officeDocument/2006/relationships/slide" Target="slides/slide107.xml"/><Relationship Id="rId139" Type="http://schemas.openxmlformats.org/officeDocument/2006/relationships/slide" Target="slides/slide128.xml"/><Relationship Id="rId85" Type="http://schemas.openxmlformats.org/officeDocument/2006/relationships/slide" Target="slides/slide74.xml"/><Relationship Id="rId150" Type="http://schemas.openxmlformats.org/officeDocument/2006/relationships/slide" Target="slides/slide139.xml"/><Relationship Id="rId171" Type="http://schemas.openxmlformats.org/officeDocument/2006/relationships/slide" Target="slides/slide160.xml"/><Relationship Id="rId12" Type="http://schemas.openxmlformats.org/officeDocument/2006/relationships/slide" Target="slides/slide1.xml"/><Relationship Id="rId33" Type="http://schemas.openxmlformats.org/officeDocument/2006/relationships/slide" Target="slides/slide22.xml"/><Relationship Id="rId108" Type="http://schemas.openxmlformats.org/officeDocument/2006/relationships/slide" Target="slides/slide97.xml"/><Relationship Id="rId129" Type="http://schemas.openxmlformats.org/officeDocument/2006/relationships/slide" Target="slides/slide118.xml"/><Relationship Id="rId54" Type="http://schemas.openxmlformats.org/officeDocument/2006/relationships/slide" Target="slides/slide43.xml"/><Relationship Id="rId75" Type="http://schemas.openxmlformats.org/officeDocument/2006/relationships/slide" Target="slides/slide64.xml"/><Relationship Id="rId96" Type="http://schemas.openxmlformats.org/officeDocument/2006/relationships/slide" Target="slides/slide85.xml"/><Relationship Id="rId140" Type="http://schemas.openxmlformats.org/officeDocument/2006/relationships/slide" Target="slides/slide129.xml"/><Relationship Id="rId161" Type="http://schemas.openxmlformats.org/officeDocument/2006/relationships/slide" Target="slides/slide150.xml"/><Relationship Id="rId182" Type="http://schemas.openxmlformats.org/officeDocument/2006/relationships/slide" Target="slides/slide17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2.xml"/><Relationship Id="rId119" Type="http://schemas.openxmlformats.org/officeDocument/2006/relationships/slide" Target="slides/slide108.xml"/><Relationship Id="rId44" Type="http://schemas.openxmlformats.org/officeDocument/2006/relationships/slide" Target="slides/slide33.xml"/><Relationship Id="rId65" Type="http://schemas.openxmlformats.org/officeDocument/2006/relationships/slide" Target="slides/slide54.xml"/><Relationship Id="rId86" Type="http://schemas.openxmlformats.org/officeDocument/2006/relationships/slide" Target="slides/slide75.xml"/><Relationship Id="rId130" Type="http://schemas.openxmlformats.org/officeDocument/2006/relationships/slide" Target="slides/slide119.xml"/><Relationship Id="rId151" Type="http://schemas.openxmlformats.org/officeDocument/2006/relationships/slide" Target="slides/slide140.xml"/><Relationship Id="rId172" Type="http://schemas.openxmlformats.org/officeDocument/2006/relationships/slide" Target="slides/slide161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9" Type="http://schemas.openxmlformats.org/officeDocument/2006/relationships/slide" Target="slides/slide28.xml"/><Relationship Id="rId109" Type="http://schemas.openxmlformats.org/officeDocument/2006/relationships/slide" Target="slides/slide98.xml"/><Relationship Id="rId34" Type="http://schemas.openxmlformats.org/officeDocument/2006/relationships/slide" Target="slides/slide23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76" Type="http://schemas.openxmlformats.org/officeDocument/2006/relationships/slide" Target="slides/slide65.xml"/><Relationship Id="rId97" Type="http://schemas.openxmlformats.org/officeDocument/2006/relationships/slide" Target="slides/slide86.xml"/><Relationship Id="rId104" Type="http://schemas.openxmlformats.org/officeDocument/2006/relationships/slide" Target="slides/slide93.xml"/><Relationship Id="rId120" Type="http://schemas.openxmlformats.org/officeDocument/2006/relationships/slide" Target="slides/slide109.xml"/><Relationship Id="rId125" Type="http://schemas.openxmlformats.org/officeDocument/2006/relationships/slide" Target="slides/slide114.xml"/><Relationship Id="rId141" Type="http://schemas.openxmlformats.org/officeDocument/2006/relationships/slide" Target="slides/slide130.xml"/><Relationship Id="rId146" Type="http://schemas.openxmlformats.org/officeDocument/2006/relationships/slide" Target="slides/slide135.xml"/><Relationship Id="rId167" Type="http://schemas.openxmlformats.org/officeDocument/2006/relationships/slide" Target="slides/slide156.xml"/><Relationship Id="rId188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0.xml"/><Relationship Id="rId92" Type="http://schemas.openxmlformats.org/officeDocument/2006/relationships/slide" Target="slides/slide81.xml"/><Relationship Id="rId162" Type="http://schemas.openxmlformats.org/officeDocument/2006/relationships/slide" Target="slides/slide151.xml"/><Relationship Id="rId183" Type="http://schemas.openxmlformats.org/officeDocument/2006/relationships/slide" Target="slides/slide17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18.xml"/><Relationship Id="rId24" Type="http://schemas.openxmlformats.org/officeDocument/2006/relationships/slide" Target="slides/slide13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66" Type="http://schemas.openxmlformats.org/officeDocument/2006/relationships/slide" Target="slides/slide55.xml"/><Relationship Id="rId87" Type="http://schemas.openxmlformats.org/officeDocument/2006/relationships/slide" Target="slides/slide76.xml"/><Relationship Id="rId110" Type="http://schemas.openxmlformats.org/officeDocument/2006/relationships/slide" Target="slides/slide99.xml"/><Relationship Id="rId115" Type="http://schemas.openxmlformats.org/officeDocument/2006/relationships/slide" Target="slides/slide104.xml"/><Relationship Id="rId131" Type="http://schemas.openxmlformats.org/officeDocument/2006/relationships/slide" Target="slides/slide120.xml"/><Relationship Id="rId136" Type="http://schemas.openxmlformats.org/officeDocument/2006/relationships/slide" Target="slides/slide125.xml"/><Relationship Id="rId157" Type="http://schemas.openxmlformats.org/officeDocument/2006/relationships/slide" Target="slides/slide146.xml"/><Relationship Id="rId178" Type="http://schemas.openxmlformats.org/officeDocument/2006/relationships/slide" Target="slides/slide167.xml"/><Relationship Id="rId61" Type="http://schemas.openxmlformats.org/officeDocument/2006/relationships/slide" Target="slides/slide50.xml"/><Relationship Id="rId82" Type="http://schemas.openxmlformats.org/officeDocument/2006/relationships/slide" Target="slides/slide71.xml"/><Relationship Id="rId152" Type="http://schemas.openxmlformats.org/officeDocument/2006/relationships/slide" Target="slides/slide141.xml"/><Relationship Id="rId173" Type="http://schemas.openxmlformats.org/officeDocument/2006/relationships/slide" Target="slides/slide162.xml"/><Relationship Id="rId19" Type="http://schemas.openxmlformats.org/officeDocument/2006/relationships/slide" Target="slides/slide8.xml"/><Relationship Id="rId14" Type="http://schemas.openxmlformats.org/officeDocument/2006/relationships/slide" Target="slides/slide3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56" Type="http://schemas.openxmlformats.org/officeDocument/2006/relationships/slide" Target="slides/slide45.xml"/><Relationship Id="rId77" Type="http://schemas.openxmlformats.org/officeDocument/2006/relationships/slide" Target="slides/slide66.xml"/><Relationship Id="rId100" Type="http://schemas.openxmlformats.org/officeDocument/2006/relationships/slide" Target="slides/slide89.xml"/><Relationship Id="rId105" Type="http://schemas.openxmlformats.org/officeDocument/2006/relationships/slide" Target="slides/slide94.xml"/><Relationship Id="rId126" Type="http://schemas.openxmlformats.org/officeDocument/2006/relationships/slide" Target="slides/slide115.xml"/><Relationship Id="rId147" Type="http://schemas.openxmlformats.org/officeDocument/2006/relationships/slide" Target="slides/slide136.xml"/><Relationship Id="rId168" Type="http://schemas.openxmlformats.org/officeDocument/2006/relationships/slide" Target="slides/slide157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72" Type="http://schemas.openxmlformats.org/officeDocument/2006/relationships/slide" Target="slides/slide61.xml"/><Relationship Id="rId93" Type="http://schemas.openxmlformats.org/officeDocument/2006/relationships/slide" Target="slides/slide82.xml"/><Relationship Id="rId98" Type="http://schemas.openxmlformats.org/officeDocument/2006/relationships/slide" Target="slides/slide87.xml"/><Relationship Id="rId121" Type="http://schemas.openxmlformats.org/officeDocument/2006/relationships/slide" Target="slides/slide110.xml"/><Relationship Id="rId142" Type="http://schemas.openxmlformats.org/officeDocument/2006/relationships/slide" Target="slides/slide131.xml"/><Relationship Id="rId163" Type="http://schemas.openxmlformats.org/officeDocument/2006/relationships/slide" Target="slides/slide152.xml"/><Relationship Id="rId184" Type="http://schemas.openxmlformats.org/officeDocument/2006/relationships/slide" Target="slides/slide173.xml"/><Relationship Id="rId18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4.xml"/><Relationship Id="rId46" Type="http://schemas.openxmlformats.org/officeDocument/2006/relationships/slide" Target="slides/slide35.xml"/><Relationship Id="rId67" Type="http://schemas.openxmlformats.org/officeDocument/2006/relationships/slide" Target="slides/slide56.xml"/><Relationship Id="rId116" Type="http://schemas.openxmlformats.org/officeDocument/2006/relationships/slide" Target="slides/slide105.xml"/><Relationship Id="rId137" Type="http://schemas.openxmlformats.org/officeDocument/2006/relationships/slide" Target="slides/slide126.xml"/><Relationship Id="rId158" Type="http://schemas.openxmlformats.org/officeDocument/2006/relationships/slide" Target="slides/slide147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62" Type="http://schemas.openxmlformats.org/officeDocument/2006/relationships/slide" Target="slides/slide51.xml"/><Relationship Id="rId83" Type="http://schemas.openxmlformats.org/officeDocument/2006/relationships/slide" Target="slides/slide72.xml"/><Relationship Id="rId88" Type="http://schemas.openxmlformats.org/officeDocument/2006/relationships/slide" Target="slides/slide77.xml"/><Relationship Id="rId111" Type="http://schemas.openxmlformats.org/officeDocument/2006/relationships/slide" Target="slides/slide100.xml"/><Relationship Id="rId132" Type="http://schemas.openxmlformats.org/officeDocument/2006/relationships/slide" Target="slides/slide121.xml"/><Relationship Id="rId153" Type="http://schemas.openxmlformats.org/officeDocument/2006/relationships/slide" Target="slides/slide142.xml"/><Relationship Id="rId174" Type="http://schemas.openxmlformats.org/officeDocument/2006/relationships/slide" Target="slides/slide163.xml"/><Relationship Id="rId179" Type="http://schemas.openxmlformats.org/officeDocument/2006/relationships/slide" Target="slides/slide168.xml"/><Relationship Id="rId190" Type="http://schemas.openxmlformats.org/officeDocument/2006/relationships/tableStyles" Target="tableStyles.xml"/><Relationship Id="rId15" Type="http://schemas.openxmlformats.org/officeDocument/2006/relationships/slide" Target="slides/slide4.xml"/><Relationship Id="rId36" Type="http://schemas.openxmlformats.org/officeDocument/2006/relationships/slide" Target="slides/slide25.xml"/><Relationship Id="rId57" Type="http://schemas.openxmlformats.org/officeDocument/2006/relationships/slide" Target="slides/slide46.xml"/><Relationship Id="rId106" Type="http://schemas.openxmlformats.org/officeDocument/2006/relationships/slide" Target="slides/slide95.xml"/><Relationship Id="rId127" Type="http://schemas.openxmlformats.org/officeDocument/2006/relationships/slide" Target="slides/slide116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20.xml"/><Relationship Id="rId52" Type="http://schemas.openxmlformats.org/officeDocument/2006/relationships/slide" Target="slides/slide41.xml"/><Relationship Id="rId73" Type="http://schemas.openxmlformats.org/officeDocument/2006/relationships/slide" Target="slides/slide62.xml"/><Relationship Id="rId78" Type="http://schemas.openxmlformats.org/officeDocument/2006/relationships/slide" Target="slides/slide67.xml"/><Relationship Id="rId94" Type="http://schemas.openxmlformats.org/officeDocument/2006/relationships/slide" Target="slides/slide83.xml"/><Relationship Id="rId99" Type="http://schemas.openxmlformats.org/officeDocument/2006/relationships/slide" Target="slides/slide88.xml"/><Relationship Id="rId101" Type="http://schemas.openxmlformats.org/officeDocument/2006/relationships/slide" Target="slides/slide90.xml"/><Relationship Id="rId122" Type="http://schemas.openxmlformats.org/officeDocument/2006/relationships/slide" Target="slides/slide111.xml"/><Relationship Id="rId143" Type="http://schemas.openxmlformats.org/officeDocument/2006/relationships/slide" Target="slides/slide132.xml"/><Relationship Id="rId148" Type="http://schemas.openxmlformats.org/officeDocument/2006/relationships/slide" Target="slides/slide137.xml"/><Relationship Id="rId164" Type="http://schemas.openxmlformats.org/officeDocument/2006/relationships/slide" Target="slides/slide153.xml"/><Relationship Id="rId169" Type="http://schemas.openxmlformats.org/officeDocument/2006/relationships/slide" Target="slides/slide158.xml"/><Relationship Id="rId185" Type="http://schemas.openxmlformats.org/officeDocument/2006/relationships/slide" Target="slides/slide17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80" Type="http://schemas.openxmlformats.org/officeDocument/2006/relationships/slide" Target="slides/slide169.xml"/><Relationship Id="rId26" Type="http://schemas.openxmlformats.org/officeDocument/2006/relationships/slide" Target="slides/slide15.xml"/><Relationship Id="rId47" Type="http://schemas.openxmlformats.org/officeDocument/2006/relationships/slide" Target="slides/slide36.xml"/><Relationship Id="rId68" Type="http://schemas.openxmlformats.org/officeDocument/2006/relationships/slide" Target="slides/slide57.xml"/><Relationship Id="rId89" Type="http://schemas.openxmlformats.org/officeDocument/2006/relationships/slide" Target="slides/slide78.xml"/><Relationship Id="rId112" Type="http://schemas.openxmlformats.org/officeDocument/2006/relationships/slide" Target="slides/slide101.xml"/><Relationship Id="rId133" Type="http://schemas.openxmlformats.org/officeDocument/2006/relationships/slide" Target="slides/slide122.xml"/><Relationship Id="rId154" Type="http://schemas.openxmlformats.org/officeDocument/2006/relationships/slide" Target="slides/slide143.xml"/><Relationship Id="rId175" Type="http://schemas.openxmlformats.org/officeDocument/2006/relationships/slide" Target="slides/slide164.xml"/><Relationship Id="rId16" Type="http://schemas.openxmlformats.org/officeDocument/2006/relationships/slide" Target="slides/slide5.xml"/><Relationship Id="rId37" Type="http://schemas.openxmlformats.org/officeDocument/2006/relationships/slide" Target="slides/slide26.xml"/><Relationship Id="rId58" Type="http://schemas.openxmlformats.org/officeDocument/2006/relationships/slide" Target="slides/slide47.xml"/><Relationship Id="rId79" Type="http://schemas.openxmlformats.org/officeDocument/2006/relationships/slide" Target="slides/slide68.xml"/><Relationship Id="rId102" Type="http://schemas.openxmlformats.org/officeDocument/2006/relationships/slide" Target="slides/slide91.xml"/><Relationship Id="rId123" Type="http://schemas.openxmlformats.org/officeDocument/2006/relationships/slide" Target="slides/slide112.xml"/><Relationship Id="rId144" Type="http://schemas.openxmlformats.org/officeDocument/2006/relationships/slide" Target="slides/slide133.xml"/><Relationship Id="rId90" Type="http://schemas.openxmlformats.org/officeDocument/2006/relationships/slide" Target="slides/slide79.xml"/><Relationship Id="rId165" Type="http://schemas.openxmlformats.org/officeDocument/2006/relationships/slide" Target="slides/slide154.xml"/><Relationship Id="rId186" Type="http://schemas.openxmlformats.org/officeDocument/2006/relationships/slide" Target="slides/slide175.xml"/><Relationship Id="rId27" Type="http://schemas.openxmlformats.org/officeDocument/2006/relationships/slide" Target="slides/slide16.xml"/><Relationship Id="rId48" Type="http://schemas.openxmlformats.org/officeDocument/2006/relationships/slide" Target="slides/slide37.xml"/><Relationship Id="rId69" Type="http://schemas.openxmlformats.org/officeDocument/2006/relationships/slide" Target="slides/slide58.xml"/><Relationship Id="rId113" Type="http://schemas.openxmlformats.org/officeDocument/2006/relationships/slide" Target="slides/slide102.xml"/><Relationship Id="rId134" Type="http://schemas.openxmlformats.org/officeDocument/2006/relationships/slide" Target="slides/slide123.xml"/><Relationship Id="rId80" Type="http://schemas.openxmlformats.org/officeDocument/2006/relationships/slide" Target="slides/slide69.xml"/><Relationship Id="rId155" Type="http://schemas.openxmlformats.org/officeDocument/2006/relationships/slide" Target="slides/slide144.xml"/><Relationship Id="rId176" Type="http://schemas.openxmlformats.org/officeDocument/2006/relationships/slide" Target="slides/slide165.xml"/><Relationship Id="rId17" Type="http://schemas.openxmlformats.org/officeDocument/2006/relationships/slide" Target="slides/slide6.xml"/><Relationship Id="rId38" Type="http://schemas.openxmlformats.org/officeDocument/2006/relationships/slide" Target="slides/slide27.xml"/><Relationship Id="rId59" Type="http://schemas.openxmlformats.org/officeDocument/2006/relationships/slide" Target="slides/slide48.xml"/><Relationship Id="rId103" Type="http://schemas.openxmlformats.org/officeDocument/2006/relationships/slide" Target="slides/slide92.xml"/><Relationship Id="rId124" Type="http://schemas.openxmlformats.org/officeDocument/2006/relationships/slide" Target="slides/slide113.xml"/><Relationship Id="rId70" Type="http://schemas.openxmlformats.org/officeDocument/2006/relationships/slide" Target="slides/slide59.xml"/><Relationship Id="rId91" Type="http://schemas.openxmlformats.org/officeDocument/2006/relationships/slide" Target="slides/slide80.xml"/><Relationship Id="rId145" Type="http://schemas.openxmlformats.org/officeDocument/2006/relationships/slide" Target="slides/slide134.xml"/><Relationship Id="rId166" Type="http://schemas.openxmlformats.org/officeDocument/2006/relationships/slide" Target="slides/slide155.xml"/><Relationship Id="rId18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17.xml"/><Relationship Id="rId49" Type="http://schemas.openxmlformats.org/officeDocument/2006/relationships/slide" Target="slides/slide38.xml"/><Relationship Id="rId114" Type="http://schemas.openxmlformats.org/officeDocument/2006/relationships/slide" Target="slides/slide103.xml"/><Relationship Id="rId60" Type="http://schemas.openxmlformats.org/officeDocument/2006/relationships/slide" Target="slides/slide49.xml"/><Relationship Id="rId81" Type="http://schemas.openxmlformats.org/officeDocument/2006/relationships/slide" Target="slides/slide70.xml"/><Relationship Id="rId135" Type="http://schemas.openxmlformats.org/officeDocument/2006/relationships/slide" Target="slides/slide124.xml"/><Relationship Id="rId156" Type="http://schemas.openxmlformats.org/officeDocument/2006/relationships/slide" Target="slides/slide145.xml"/><Relationship Id="rId177" Type="http://schemas.openxmlformats.org/officeDocument/2006/relationships/slide" Target="slides/slide16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93D9-6046-45D0-A0E9-791F0D7C1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74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72CAE-1E7C-4894-B1CF-951597636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2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EEF25-F4A7-4358-8389-35FA3155B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92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6CE89-9460-48D5-89B4-5B6A3BD83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09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F2B47-20E2-4833-B2F3-6AC8D8955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96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35FDD-D0DB-4103-A952-9C32577E2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96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C6387-4226-4B81-A091-BDB007D30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18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E5F7D-DF39-46F4-8E68-CEA8B1777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74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0614-7B43-4ABE-998B-7EB50B8C4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3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633BC-1FEC-469B-8A4A-F02C99BFB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7D5D1-E766-464A-BCCA-B47EB41631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0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2" grpId="0" autoUpdateAnimBg="0"/>
    </p:bld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A6EF9-B178-4A77-AAE5-3F25FFFAD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6B70-B2E6-4A72-A5B8-8A876587EF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1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E722-224C-4BE3-9DBA-3B4DA9672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17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1453C-6B31-4C7F-A1A3-76CBF9A9E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1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4F97B-030C-470A-9D3A-8E5C85F02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69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B816-52DD-4082-B685-CED59FC5A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92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BDB07-28EF-4BAA-8ED7-020401819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02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0C810-98BD-4912-BF54-0A55D889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9E76E-DFE7-4495-8EA2-E9BA6FC15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3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654-9800-49D4-B545-0004628DA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4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6D422-11AA-4FA1-92C0-70750EF73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2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4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2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C52B-4B68-4603-AE82-0489E4982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9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69B50-7A6B-463F-A1D0-D21039096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0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8B304-32F4-4AD7-AD7B-7359E3C57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14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3F90C-E300-448F-9C3F-5A33890AC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3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64506-12A9-4DB7-BF4F-C13171B73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9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057B9-EA79-4E7B-A0CB-4BDE8F1F3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85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7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14D6E-70C5-471F-87E9-6878DFC36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0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D8799-7AA3-4D5A-AE9E-F65BE1EAC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81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C23A7-DCF6-4B70-960B-2F3C548E3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01E5-5A7A-45E5-9261-A1A74B26B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1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8D65B-41D8-4EB8-9468-E6AFED038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03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8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2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6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8387C-971E-4605-8AF9-34620D413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7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EA455-5BF7-454D-B606-D3F9EB6BD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5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0F2D-2C4C-4C98-A8AD-D5BCFA64D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54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8F12-4745-4A7F-897E-5E77ECB28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49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A36D4-2B76-4256-87A9-32DDA97976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33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4ABD5-D213-414D-9346-B9FCF0B11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5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EE920-1DDC-41FC-BB32-2D8F0A1090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7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5AA1E-DE8A-4739-A06C-58E73DEC3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495A6-E1D6-4DF3-8070-AE8E51152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58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48226-624B-4853-BE30-A34CB3537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2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C3985-EA27-4ACF-A9EE-58A83403B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9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1B68-67AF-4AB8-9912-FEF41E0FC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67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C7B1C-01AA-42E8-810B-695D94C974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55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F99F1-FD91-4497-AEA6-5E345534C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83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4CF7E-999B-415C-A5D9-F06D00BC3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A3AA-E424-4BA7-832A-59855236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1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F4823-40F7-4243-8990-2E7BC0D7D5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14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B5FA-6242-47F8-ABFE-6A0FE68D6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71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78EC0-B125-4FC8-9DEF-D09C4BD50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D5854-C635-47B5-B394-7A57491DC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2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28CF6-2E5D-4818-A826-AC98CD203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0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6E22D-91D8-4D84-884A-CF4AA31CE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8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1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4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9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9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9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145FA79-A323-4080-924D-33B572958D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E8A5282-592F-406E-BE37-7270A09688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018AB16-12F3-4AC3-A1E8-1AA55D9EBD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79E6863-F1ED-4587-A813-F79D7FC351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D7328BB-B829-4BFE-8203-540A881A3D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E096035-4666-42D9-AECB-A213E4CAA11C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27D580-EE07-4C33-8B07-7A9F4B17A82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for Test!</a:t>
            </a:r>
            <a:endParaRPr lang="en-US" sz="60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cap="none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8--Chapter 3</a:t>
            </a:r>
            <a:endParaRPr lang="en-US" sz="6600" b="1" cap="none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4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transfer energy from place to place.</a:t>
            </a:r>
          </a:p>
        </p:txBody>
      </p:sp>
    </p:spTree>
    <p:extLst>
      <p:ext uri="{BB962C8B-B14F-4D97-AF65-F5344CB8AC3E}">
        <p14:creationId xmlns:p14="http://schemas.microsoft.com/office/powerpoint/2010/main" val="89722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/>
              <a:t>What is work?</a:t>
            </a:r>
            <a:endParaRPr lang="en-US" sz="9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3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/>
              <a:t>What is work?</a:t>
            </a:r>
            <a:endParaRPr lang="en-US" sz="9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transfer of energy that occurs when a force makes an object move in the direction of the force while the force acts on the object</a:t>
            </a:r>
            <a:endParaRPr lang="en-US" sz="6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93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a person be holding a box and not doing work?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1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a person be holding a box and not doing work?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XXX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84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formula to calculate work?</a:t>
            </a:r>
            <a:endParaRPr lang="en-US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 smtClean="0"/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4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formula to calculate work?</a:t>
            </a:r>
            <a:endParaRPr lang="en-US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1500" dirty="0" smtClean="0">
                <a:solidFill>
                  <a:srgbClr val="FF0000"/>
                </a:solidFill>
              </a:rPr>
              <a:t>W</a:t>
            </a:r>
            <a:r>
              <a:rPr lang="en-US" sz="11500" dirty="0" smtClean="0"/>
              <a:t> = </a:t>
            </a:r>
            <a:r>
              <a:rPr lang="en-US" sz="11500" dirty="0" err="1" smtClean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en-US" sz="11500" dirty="0" err="1" smtClean="0">
                <a:solidFill>
                  <a:srgbClr val="FFC000"/>
                </a:solidFill>
              </a:rPr>
              <a:t>d</a:t>
            </a:r>
            <a:endParaRPr lang="en-US" sz="11500" dirty="0" smtClean="0">
              <a:solidFill>
                <a:srgbClr val="FFC000"/>
              </a:solidFill>
            </a:endParaRPr>
          </a:p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to make a note card!</a:t>
            </a:r>
            <a:endParaRPr lang="en-US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9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energy related to work?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7447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energy related to work?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sz="6600" dirty="0" smtClean="0"/>
          </a:p>
          <a:p>
            <a:r>
              <a:rPr lang="en-US" sz="6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energy to make something move.  There is a change!</a:t>
            </a:r>
            <a:endParaRPr lang="en-US" sz="6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cap="non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Examples of work!</a:t>
            </a:r>
            <a:endParaRPr lang="en-US" sz="8800" cap="none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0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cap="non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Examples of work!</a:t>
            </a:r>
            <a:endParaRPr lang="en-US" sz="8800" cap="none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lift your backpack off the ground.</a:t>
            </a:r>
          </a:p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lift a drum off the ground.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499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chemeClr val="accent1">
                    <a:lumMod val="75000"/>
                  </a:schemeClr>
                </a:solidFill>
              </a:rPr>
              <a:t>Correct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transfer energy from place to place.</a:t>
            </a:r>
          </a:p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disturbances that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energy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matter.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41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/>
              <a:t>What is heat?</a:t>
            </a:r>
            <a:endParaRPr lang="en-US" sz="9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95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/>
              <a:t>What is heat?</a:t>
            </a:r>
            <a:endParaRPr lang="en-US" sz="9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 moving from a region of higher temperature to a region of lower temperature</a:t>
            </a:r>
          </a:p>
        </p:txBody>
      </p:sp>
    </p:spTree>
    <p:extLst>
      <p:ext uri="{BB962C8B-B14F-4D97-AF65-F5344CB8AC3E}">
        <p14:creationId xmlns:p14="http://schemas.microsoft.com/office/powerpoint/2010/main" val="165739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heat move in terms of energy movement?</a:t>
            </a:r>
            <a:endParaRPr lang="en-US" sz="4800" cap="none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 smtClean="0"/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05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heat move in terms of energy movement?</a:t>
            </a:r>
            <a:endParaRPr lang="en-US" sz="4800" cap="none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Moves from hot to cold areas.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96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z="4800" cap="none" dirty="0" smtClean="0"/>
              <a:t>What are wheels and gears greased?</a:t>
            </a:r>
            <a:endParaRPr lang="en-US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5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>
            <a:noAutofit/>
          </a:bodyPr>
          <a:lstStyle/>
          <a:p>
            <a:r>
              <a:rPr lang="en-US" sz="4800" cap="none" dirty="0" smtClean="0"/>
              <a:t>What are wheels and gears greased?</a:t>
            </a:r>
            <a:endParaRPr lang="en-US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friction!</a:t>
            </a:r>
            <a:endParaRPr lang="en-US" sz="6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40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/>
              <a:t>What are renewable resources?</a:t>
            </a:r>
            <a:endParaRPr lang="en-US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82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/>
              <a:t>What are renewable resources?</a:t>
            </a:r>
            <a:endParaRPr lang="en-US" sz="4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a natural resource, such as solar energy or wood, that is never used up or that can be replaced by new growth</a:t>
            </a:r>
          </a:p>
        </p:txBody>
      </p:sp>
    </p:spTree>
    <p:extLst>
      <p:ext uri="{BB962C8B-B14F-4D97-AF65-F5344CB8AC3E}">
        <p14:creationId xmlns:p14="http://schemas.microsoft.com/office/powerpoint/2010/main" val="346696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renewable resources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29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renewable resources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energy</a:t>
            </a:r>
          </a:p>
          <a:p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</a:t>
            </a:r>
            <a:endParaRPr 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39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cannot be created or destroyed, but it can be transformed.</a:t>
            </a:r>
          </a:p>
        </p:txBody>
      </p:sp>
    </p:spTree>
    <p:extLst>
      <p:ext uri="{BB962C8B-B14F-4D97-AF65-F5344CB8AC3E}">
        <p14:creationId xmlns:p14="http://schemas.microsoft.com/office/powerpoint/2010/main" val="39726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/>
              <a:t>What are nonrenewable resources?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7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/>
              <a:t>What are nonrenewable resources?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a  natural resource, such as oil or iron ore, that cannot be replaced once it has been used</a:t>
            </a:r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4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Nonrenewable Resources</a:t>
            </a:r>
            <a:endParaRPr lang="en-US" sz="4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4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Nonrenewable Resources</a:t>
            </a:r>
            <a:endParaRPr lang="en-US" sz="4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Oil</a:t>
            </a:r>
          </a:p>
          <a:p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Iron Ore</a:t>
            </a:r>
            <a:endParaRPr lang="en-US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21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fossil fuels?</a:t>
            </a:r>
            <a:endParaRPr lang="en-US" sz="7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fossil fuels?</a:t>
            </a:r>
            <a:endParaRPr lang="en-US" sz="7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original source of fossil fuels?</a:t>
            </a:r>
            <a:endParaRPr lang="en-US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0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 original source of fossil fuels?</a:t>
            </a:r>
            <a:endParaRPr lang="en-US" sz="4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Sun!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2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fossil fuels considered nonrenewable?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65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fossil fuels considered nonrenewable?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Fossil fuels can’t be replaced!</a:t>
            </a:r>
            <a:endParaRPr lang="en-US" sz="8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12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chemeClr val="accent1">
                    <a:lumMod val="75000"/>
                  </a:schemeClr>
                </a:solidFill>
              </a:rPr>
              <a:t>correct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cannot be created or destroyed, but it can be transformed.</a:t>
            </a:r>
          </a:p>
          <a:p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known as the law of </a:t>
            </a: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energy.</a:t>
            </a:r>
            <a:endParaRPr lang="en-US" sz="8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0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type of pollution is most often associated with burning fossil fuels?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type of pollution is most often associated with burning fossil fuels?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pollution</a:t>
            </a:r>
            <a:endParaRPr lang="en-US" sz="11500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57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coal and sun compare as sources of energy?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5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coal and sun compare as sources of energy?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 is nonrenewable energy.</a:t>
            </a:r>
          </a:p>
          <a:p>
            <a:r>
              <a:rPr lang="en-US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 is renewable energy.</a:t>
            </a:r>
            <a:endParaRPr lang="en-US" sz="6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75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smtClean="0"/>
              <a:t>What is photosynthesis?</a:t>
            </a:r>
            <a:endParaRPr lang="en-US" sz="6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97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smtClean="0"/>
              <a:t>What is photosynthesis?</a:t>
            </a:r>
            <a:endParaRPr lang="en-US" sz="6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6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series of chemical reactions that convert light energy, water and carbon dioxide into the food-energy molecule glucose and give off oxygen</a:t>
            </a:r>
            <a:endParaRPr lang="en-US" sz="80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6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how rabbits depend on energy from the sun.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007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how rabbits depend on energy from the sun.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Rabbits eat plants which get their energy from the </a:t>
            </a: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Sun.</a:t>
            </a:r>
            <a:endParaRPr lang="en-US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47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source of energy for photosynthesis?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80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source of energy for photosynthesis?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8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12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describes how much energy it takes for a force to push or to pull on an object.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62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energy transformation?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800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</a:t>
            </a:r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of energy from one form to another</a:t>
            </a:r>
          </a:p>
        </p:txBody>
      </p:sp>
    </p:spTree>
    <p:extLst>
      <p:ext uri="{BB962C8B-B14F-4D97-AF65-F5344CB8AC3E}">
        <p14:creationId xmlns:p14="http://schemas.microsoft.com/office/powerpoint/2010/main" val="153496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transformation to turn on an electric light?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30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transformation to turn on an electric light? 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2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 for turning on a battery-operated flashlight. </a:t>
            </a:r>
            <a:endParaRPr lang="en-US" sz="5400" cap="none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8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 for turning on a battery-operated flashlight. </a:t>
            </a:r>
            <a:endParaRPr lang="en-US" sz="5400" cap="none" spc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6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energy in gasoline to transform into mechanical energy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energy in gasoline to transform into mechanical energy</a:t>
            </a:r>
            <a:endParaRPr lang="en-US" sz="4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energy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26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transform of energy without the presence of matter?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70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transform of energy without the presence of matter?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Radiant energy</a:t>
            </a:r>
          </a:p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waves</a:t>
            </a:r>
            <a:endParaRPr lang="en-US" sz="54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62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chemeClr val="accent1">
                    <a:lumMod val="75000"/>
                  </a:schemeClr>
                </a:solidFill>
              </a:rPr>
              <a:t>Incorrect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describes how much energy it takes for a force to push or to pull on an object.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product of the force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acts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an object and the distance over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the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is exerted.</a:t>
            </a:r>
            <a:endParaRPr lang="en-US" sz="4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68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chemical energy? 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24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chemical energy? 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in and released from the bonds between atoms</a:t>
            </a:r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2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chemical energy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4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chemical energy</a:t>
            </a:r>
            <a:endParaRPr lang="en-US" sz="54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Gasoline</a:t>
            </a:r>
          </a:p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</a:p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Oil</a:t>
            </a:r>
          </a:p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</a:t>
            </a:r>
            <a:endParaRPr lang="en-US" sz="6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1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radiant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7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radiant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 by electromagnetic waves</a:t>
            </a:r>
            <a:endParaRPr lang="en-US" sz="66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210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Examples--Radiant Energy</a:t>
            </a:r>
            <a:endParaRPr lang="en-US" sz="6000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Examples--Radiant Energy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 waves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waves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Microwaves</a:t>
            </a:r>
            <a:endParaRPr lang="en-US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00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forms of energy are produced by a burning candle?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24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forms of energy are produced by a burning candle?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energy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energy</a:t>
            </a:r>
          </a:p>
          <a:p>
            <a:pPr marL="0" indent="0">
              <a:buNone/>
            </a:pP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2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8--Chapter 3</a:t>
            </a:r>
            <a:endParaRPr lang="en-US" sz="6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1-Vocabulary</a:t>
            </a:r>
            <a:endParaRPr lang="en-US" sz="6000" b="1" i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5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earthquake waves transmit?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533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earthquake waves transmit?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Seismic energy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1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seismic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seismic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8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transferred </a:t>
            </a:r>
            <a:r>
              <a:rPr lang="en-US" sz="88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waves moving through the 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2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potential energy?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potential energy?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energy that depends on the interaction of objects, particles, or atoms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0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kinetic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600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kinetic </a:t>
            </a:r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that has energy because it is in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nuclear 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600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nuclear </a:t>
            </a:r>
            <a:r>
              <a:rPr lang="en-US" sz="6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energy?</a:t>
            </a:r>
            <a:endParaRPr lang="en-US" sz="6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in and released from the nucleus of an atom</a:t>
            </a:r>
          </a:p>
        </p:txBody>
      </p:sp>
    </p:spTree>
    <p:extLst>
      <p:ext uri="{BB962C8B-B14F-4D97-AF65-F5344CB8AC3E}">
        <p14:creationId xmlns:p14="http://schemas.microsoft.com/office/powerpoint/2010/main" val="30148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 smtClean="0">
                <a:solidFill>
                  <a:schemeClr val="tx2">
                    <a:lumMod val="50000"/>
                  </a:schemeClr>
                </a:solidFill>
              </a:rPr>
              <a:t>energy</a:t>
            </a:r>
            <a:endParaRPr lang="en-US" sz="8000" b="1" i="1" cap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3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released as waste as part of every energy transfer?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5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released as waste as part of every energy transfer?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Energy—Thermal Energy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23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conservation of energy</a:t>
            </a:r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4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conservation </a:t>
            </a:r>
            <a:r>
              <a:rPr lang="en-US" sz="4400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energy</a:t>
            </a:r>
            <a:r>
              <a:rPr lang="en-US" sz="4800" cap="non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5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that energy can be transformed from one form to another, but cannot be created or destroyed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1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cap="none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notecard!</a:t>
            </a:r>
            <a:endParaRPr lang="en-US" sz="8800" cap="none" dirty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Formula—one sample problem and answer</a:t>
            </a:r>
            <a:r>
              <a:rPr lang="en-US" sz="60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722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544762"/>
          </a:xfrm>
        </p:spPr>
        <p:txBody>
          <a:bodyPr/>
          <a:lstStyle/>
          <a:p>
            <a:pPr algn="ctr"/>
            <a:r>
              <a:rPr lang="en-US" sz="166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 MT" panose="02090707080505020304" pitchFamily="18" charset="0"/>
              </a:rPr>
              <a:t>END!</a:t>
            </a:r>
            <a:endParaRPr lang="en-US" sz="16600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1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 smtClean="0">
                <a:solidFill>
                  <a:schemeClr val="tx2">
                    <a:lumMod val="50000"/>
                  </a:schemeClr>
                </a:solidFill>
              </a:rPr>
              <a:t>energy</a:t>
            </a:r>
            <a:endParaRPr lang="en-US" sz="8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cause a change</a:t>
            </a:r>
          </a:p>
        </p:txBody>
      </p:sp>
    </p:spTree>
    <p:extLst>
      <p:ext uri="{BB962C8B-B14F-4D97-AF65-F5344CB8AC3E}">
        <p14:creationId xmlns:p14="http://schemas.microsoft.com/office/powerpoint/2010/main" val="218867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 smtClean="0">
                <a:solidFill>
                  <a:schemeClr val="tx2">
                    <a:lumMod val="50000"/>
                  </a:schemeClr>
                </a:solidFill>
              </a:rPr>
              <a:t>kinetic energy</a:t>
            </a:r>
            <a:endParaRPr lang="en-US" sz="8000" b="1" i="1" cap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cap="none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To Read</a:t>
            </a:r>
            <a:endParaRPr lang="en-US" sz="8000" cap="none" dirty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5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cap="none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energy</a:t>
            </a:r>
            <a:endParaRPr lang="en-US" sz="88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that 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energy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it is in motion</a:t>
            </a:r>
          </a:p>
        </p:txBody>
      </p:sp>
    </p:spTree>
    <p:extLst>
      <p:ext uri="{BB962C8B-B14F-4D97-AF65-F5344CB8AC3E}">
        <p14:creationId xmlns:p14="http://schemas.microsoft.com/office/powerpoint/2010/main" val="195161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energy</a:t>
            </a:r>
            <a:endParaRPr lang="en-US" sz="6600" b="1" i="1" cap="none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cap="none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energy</a:t>
            </a:r>
            <a:endParaRPr lang="en-US" sz="6600" b="1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form of </a:t>
            </a:r>
            <a:r>
              <a:rPr lang="en-US" sz="6000" dirty="0" smtClean="0"/>
              <a:t>kinetic energy </a:t>
            </a:r>
            <a:r>
              <a:rPr lang="en-US" sz="6000" dirty="0"/>
              <a:t>that an electric </a:t>
            </a:r>
            <a:r>
              <a:rPr lang="en-US" sz="6000" dirty="0" smtClean="0"/>
              <a:t>current carries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105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energy</a:t>
            </a:r>
            <a:endParaRPr lang="en-US" sz="80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energy</a:t>
            </a:r>
            <a:endParaRPr lang="en-US" sz="8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energy </a:t>
            </a:r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depends </a:t>
            </a:r>
            <a:r>
              <a:rPr lang="en-US" sz="5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interaction </a:t>
            </a:r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objects</a:t>
            </a:r>
            <a:r>
              <a:rPr lang="en-US" sz="5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particles, or atoms</a:t>
            </a:r>
          </a:p>
        </p:txBody>
      </p:sp>
    </p:spTree>
    <p:extLst>
      <p:ext uri="{BB962C8B-B14F-4D97-AF65-F5344CB8AC3E}">
        <p14:creationId xmlns:p14="http://schemas.microsoft.com/office/powerpoint/2010/main" val="24957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 smtClean="0">
                <a:solidFill>
                  <a:schemeClr val="tx2">
                    <a:lumMod val="50000"/>
                  </a:schemeClr>
                </a:solidFill>
              </a:rPr>
              <a:t>chemical energy</a:t>
            </a:r>
            <a:endParaRPr lang="en-US" sz="8000" b="1" i="1" cap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>
                <a:solidFill>
                  <a:schemeClr val="tx2">
                    <a:lumMod val="50000"/>
                  </a:schemeClr>
                </a:solidFill>
              </a:rPr>
              <a:t>chemical energy</a:t>
            </a:r>
            <a:endParaRPr lang="en-US" sz="8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in and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released from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bonds between atoms</a:t>
            </a:r>
          </a:p>
        </p:txBody>
      </p:sp>
    </p:spTree>
    <p:extLst>
      <p:ext uri="{BB962C8B-B14F-4D97-AF65-F5344CB8AC3E}">
        <p14:creationId xmlns:p14="http://schemas.microsoft.com/office/powerpoint/2010/main" val="197445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cap="none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nuclear energy</a:t>
            </a:r>
            <a:endParaRPr lang="en-US" sz="8000" b="1" i="1" cap="none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cap="none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nuclear energy</a:t>
            </a:r>
            <a:endParaRPr lang="en-US" sz="8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in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released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nucleus of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atom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93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 smtClean="0"/>
              <a:t>mechanical energy</a:t>
            </a:r>
            <a:endParaRPr lang="en-US" sz="8000" b="1" i="1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cap="none" dirty="0" smtClean="0">
                <a:solidFill>
                  <a:schemeClr val="accent1"/>
                </a:solidFill>
              </a:rPr>
              <a:t>Place A </a:t>
            </a:r>
            <a:r>
              <a:rPr lang="en-US" sz="3200" i="1" cap="none" dirty="0" smtClean="0">
                <a:solidFill>
                  <a:schemeClr val="accent1"/>
                </a:solidFill>
              </a:rPr>
              <a:t>C </a:t>
            </a:r>
            <a:r>
              <a:rPr lang="en-US" sz="3200" cap="none" dirty="0" smtClean="0">
                <a:solidFill>
                  <a:schemeClr val="accent1"/>
                </a:solidFill>
              </a:rPr>
              <a:t>After Each Statement That Is Correct Or An </a:t>
            </a:r>
            <a:r>
              <a:rPr lang="en-US" sz="3200" i="1" cap="none" dirty="0" smtClean="0">
                <a:solidFill>
                  <a:schemeClr val="accent1"/>
                </a:solidFill>
              </a:rPr>
              <a:t>I </a:t>
            </a:r>
            <a:r>
              <a:rPr lang="en-US" sz="3200" cap="none" dirty="0" smtClean="0">
                <a:solidFill>
                  <a:schemeClr val="accent1"/>
                </a:solidFill>
              </a:rPr>
              <a:t>For Those That Are Incorrect.</a:t>
            </a:r>
            <a:endParaRPr lang="en-US" sz="3200" cap="none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3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cap="none" dirty="0"/>
              <a:t>mechanical energy</a:t>
            </a:r>
            <a:endParaRPr lang="en-US" sz="6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sum of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potential energy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kinetic energy in 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system </a:t>
            </a:r>
            <a:r>
              <a:rPr lang="en-US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of objects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40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</a:t>
            </a:r>
            <a:endParaRPr lang="en-US" sz="8800" b="1" i="1" cap="none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</a:t>
            </a:r>
            <a:endParaRPr lang="en-US" sz="8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9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of the </a:t>
            </a:r>
            <a:r>
              <a:rPr lang="en-US" sz="9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energy </a:t>
            </a:r>
            <a:r>
              <a:rPr lang="en-US" sz="9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potential energy of </a:t>
            </a:r>
            <a:r>
              <a:rPr lang="en-US" sz="9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particles </a:t>
            </a:r>
            <a:r>
              <a:rPr lang="en-US" sz="9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make up an object</a:t>
            </a:r>
          </a:p>
        </p:txBody>
      </p:sp>
    </p:spTree>
    <p:extLst>
      <p:ext uri="{BB962C8B-B14F-4D97-AF65-F5344CB8AC3E}">
        <p14:creationId xmlns:p14="http://schemas.microsoft.com/office/powerpoint/2010/main" val="155233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i="1" cap="none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energy</a:t>
            </a:r>
            <a:endParaRPr lang="en-US" sz="9600" b="1" i="1" cap="none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0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i="1" cap="none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energy</a:t>
            </a:r>
            <a:endParaRPr lang="en-US" sz="8000" b="1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carried by </a:t>
            </a:r>
            <a:r>
              <a:rPr lang="en-US" sz="6600" dirty="0" smtClean="0"/>
              <a:t>sound waves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seismic energy</a:t>
            </a:r>
            <a:endParaRPr lang="en-US" sz="8800" b="1" i="1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seismic energy</a:t>
            </a:r>
            <a:endParaRPr lang="en-US" sz="8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transferred by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waves moving 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through the ground</a:t>
            </a:r>
            <a:endParaRPr lang="en-US" sz="5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88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radiant energy</a:t>
            </a:r>
            <a:endParaRPr lang="en-US" sz="9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radiant energy</a:t>
            </a:r>
            <a:endParaRPr lang="en-US" sz="9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 </a:t>
            </a:r>
            <a:r>
              <a:rPr lang="en-US" sz="6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electromagnetic </a:t>
            </a:r>
            <a:r>
              <a:rPr lang="en-US" sz="6000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31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vaccuum</a:t>
            </a:r>
            <a:endParaRPr lang="en-US" sz="8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26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is the ability to produce motion.</a:t>
            </a:r>
            <a:endParaRPr lang="en-US" sz="72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181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vaccuum</a:t>
            </a:r>
            <a:endParaRPr lang="en-US" sz="8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space that contains no matter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0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</a:t>
            </a:r>
            <a:endParaRPr lang="en-US" sz="9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</a:t>
            </a:r>
            <a:endParaRPr lang="en-US" sz="8800" b="1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smallest piece of an element that still represents that element</a:t>
            </a:r>
          </a:p>
        </p:txBody>
      </p:sp>
    </p:spTree>
    <p:extLst>
      <p:ext uri="{BB962C8B-B14F-4D97-AF65-F5344CB8AC3E}">
        <p14:creationId xmlns:p14="http://schemas.microsoft.com/office/powerpoint/2010/main" val="96952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</a:t>
            </a:r>
            <a:endParaRPr lang="en-US" sz="9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3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</a:t>
            </a:r>
            <a:endParaRPr lang="en-US" sz="8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54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negatively charged particle that occupies the space in an atom outside the nucleus</a:t>
            </a:r>
            <a:endParaRPr lang="en-US" sz="20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105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bond</a:t>
            </a:r>
            <a:endParaRPr lang="en-US" sz="9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6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bond</a:t>
            </a:r>
            <a:endParaRPr lang="en-US" sz="8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force that holds two or more atoms together</a:t>
            </a:r>
          </a:p>
        </p:txBody>
      </p:sp>
    </p:spTree>
    <p:extLst>
      <p:ext uri="{BB962C8B-B14F-4D97-AF65-F5344CB8AC3E}">
        <p14:creationId xmlns:p14="http://schemas.microsoft.com/office/powerpoint/2010/main" val="85924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geothermal energy</a:t>
            </a:r>
            <a:endParaRPr lang="en-US" sz="80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89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geothermal energy</a:t>
            </a:r>
            <a:endParaRPr lang="en-US" sz="8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power that is generated using the Earth’s internal heat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63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</a:t>
            </a:r>
            <a:endParaRPr lang="en-US" sz="115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355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transfer energy from place to place.</a:t>
            </a:r>
            <a:endParaRPr lang="en-US" sz="6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4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</a:t>
            </a:r>
            <a:endParaRPr lang="en-US" sz="9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disturbances that carry energy from one place to another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3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waves</a:t>
            </a:r>
            <a:endParaRPr lang="en-US" sz="6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41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waves</a:t>
            </a:r>
            <a:endParaRPr lang="en-US" sz="66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magnetic waves that move perpendicular to each other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50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 smtClean="0"/>
              <a:t>photovoltaic cells</a:t>
            </a:r>
            <a:endParaRPr lang="en-US" sz="80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26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cap="none" dirty="0" smtClean="0"/>
              <a:t>photovoltaic cells</a:t>
            </a:r>
            <a:endParaRPr lang="en-US" sz="80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 cells that are made of special material that transforms the radiant energy of light into electric energy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3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cap="none" dirty="0" smtClean="0"/>
              <a:t>gravitational potential energy</a:t>
            </a:r>
            <a:endParaRPr lang="en-US" sz="48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en-US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cap="none" dirty="0" smtClean="0"/>
              <a:t>gravitational potential energy</a:t>
            </a:r>
            <a:endParaRPr lang="en-US" sz="48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type of potential energy stored in an object due to its height above Earth’s surface</a:t>
            </a:r>
            <a:endParaRPr lang="en-US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91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8-Chapter 3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2 Vocabulary--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Transformations and Work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35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</a:t>
            </a:r>
            <a:endParaRPr lang="en-US" sz="7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04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transformation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of </a:t>
            </a:r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from one form to another</a:t>
            </a:r>
          </a:p>
        </p:txBody>
      </p:sp>
    </p:spTree>
    <p:extLst>
      <p:ext uri="{BB962C8B-B14F-4D97-AF65-F5344CB8AC3E}">
        <p14:creationId xmlns:p14="http://schemas.microsoft.com/office/powerpoint/2010/main" val="8564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6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cannot be created or destroyed, but it can be transformed.</a:t>
            </a:r>
            <a:endParaRPr lang="en-US" sz="6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07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conservation of work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conservation of 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 that </a:t>
            </a:r>
            <a:r>
              <a:rPr lang="en-US" sz="66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can be </a:t>
            </a:r>
            <a:r>
              <a:rPr lang="en-US" sz="6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transformed from </a:t>
            </a:r>
            <a:r>
              <a:rPr lang="en-US" sz="66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form to another, </a:t>
            </a:r>
            <a:r>
              <a:rPr lang="en-US" sz="6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cannot </a:t>
            </a:r>
            <a:r>
              <a:rPr lang="en-US" sz="66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created </a:t>
            </a:r>
            <a:r>
              <a:rPr lang="en-US" sz="6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destroyed</a:t>
            </a:r>
            <a:endParaRPr lang="en-US" sz="66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5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65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transfer of energy that </a:t>
            </a:r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occurs when </a:t>
            </a:r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force makes an object </a:t>
            </a:r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move in </a:t>
            </a:r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direction of the force </a:t>
            </a:r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while the </a:t>
            </a:r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force acts on the object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41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6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</a:t>
            </a:r>
            <a:endParaRPr 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change form </a:t>
            </a:r>
            <a:r>
              <a:rPr lang="en-US" sz="9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structure</a:t>
            </a:r>
            <a:endParaRPr lang="en-US" sz="9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61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photosynthesis</a:t>
            </a:r>
            <a:endParaRPr lang="en-US" sz="8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4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photosynthesis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series of chemical reactions that convert light energy, water and carbon dioxide into the food-energy molecule glucose and give off oxygen</a:t>
            </a:r>
            <a:endParaRPr lang="en-US" sz="66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81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</a:t>
            </a:r>
            <a:endParaRPr 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60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friction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72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force between two surfaces in contact with each other</a:t>
            </a:r>
            <a:endParaRPr lang="en-US" sz="88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143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dirty="0" smtClean="0"/>
              <a:t>.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describes how much energy it takes for a force to push or to pull on an object.</a:t>
            </a:r>
            <a:endParaRPr lang="en-US" sz="5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08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renewable</a:t>
            </a:r>
            <a:endParaRPr 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46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renewable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a natural resource, such as solar energy or wood, that is never used up or that can be replaced by new growth</a:t>
            </a:r>
          </a:p>
        </p:txBody>
      </p:sp>
    </p:spTree>
    <p:extLst>
      <p:ext uri="{BB962C8B-B14F-4D97-AF65-F5344CB8AC3E}">
        <p14:creationId xmlns:p14="http://schemas.microsoft.com/office/powerpoint/2010/main" val="368033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nonrenewable</a:t>
            </a:r>
            <a:endParaRPr lang="en-US" sz="11500" cap="none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18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cap="none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nonrenewable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a  natural resource, such as oil or iron ore, that cannot be replaced once it has been used</a:t>
            </a:r>
          </a:p>
        </p:txBody>
      </p:sp>
    </p:spTree>
    <p:extLst>
      <p:ext uri="{BB962C8B-B14F-4D97-AF65-F5344CB8AC3E}">
        <p14:creationId xmlns:p14="http://schemas.microsoft.com/office/powerpoint/2010/main" val="1199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endParaRPr lang="en-US" sz="96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7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 moving from a region of higher temperature to a region of lower temperature</a:t>
            </a:r>
          </a:p>
        </p:txBody>
      </p:sp>
    </p:spTree>
    <p:extLst>
      <p:ext uri="{BB962C8B-B14F-4D97-AF65-F5344CB8AC3E}">
        <p14:creationId xmlns:p14="http://schemas.microsoft.com/office/powerpoint/2010/main" val="198331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cap="none" dirty="0" smtClean="0"/>
              <a:t>What is energy?</a:t>
            </a:r>
            <a:endParaRPr lang="en-US" sz="8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cap="none" dirty="0"/>
              <a:t>What is energy?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cause a change</a:t>
            </a:r>
          </a:p>
        </p:txBody>
      </p:sp>
    </p:spTree>
    <p:extLst>
      <p:ext uri="{BB962C8B-B14F-4D97-AF65-F5344CB8AC3E}">
        <p14:creationId xmlns:p14="http://schemas.microsoft.com/office/powerpoint/2010/main" val="155319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/>
              <a:t>In order to survive, all organisms must have _________________.</a:t>
            </a:r>
            <a:endParaRPr lang="en-US" sz="5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5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8000" dirty="0">
                <a:solidFill>
                  <a:schemeClr val="tx2"/>
                </a:solidFill>
              </a:rPr>
              <a:t>In order to survive, all organisms must have </a:t>
            </a:r>
            <a:r>
              <a:rPr lang="en-US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energy</a:t>
            </a:r>
            <a:r>
              <a:rPr lang="en-US" sz="8000" dirty="0" smtClean="0"/>
              <a:t>.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45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is the ability to produce motion.</a:t>
            </a:r>
            <a:endParaRPr lang="en-US" sz="72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4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/>
              <a:t>Energy must have the ability to </a:t>
            </a:r>
            <a:r>
              <a:rPr lang="en-US" sz="6600" dirty="0" smtClean="0"/>
              <a:t>cause a </a:t>
            </a:r>
            <a:r>
              <a:rPr lang="en-US" sz="6600" dirty="0"/>
              <a:t>___________________.</a:t>
            </a:r>
          </a:p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5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Energy must have the ability to </a:t>
            </a:r>
            <a:r>
              <a:rPr lang="en-US" sz="8800" dirty="0" smtClean="0"/>
              <a:t>cause a </a:t>
            </a:r>
            <a:r>
              <a:rPr lang="en-US" sz="8800" dirty="0" smtClean="0">
                <a:solidFill>
                  <a:schemeClr val="tx2">
                    <a:lumMod val="75000"/>
                  </a:schemeClr>
                </a:solidFill>
              </a:rPr>
              <a:t>change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1372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wind turbines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5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wind turbines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00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</a:p>
          <a:p>
            <a:endParaRPr lang="en-US" sz="720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63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wind turbines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</a:p>
          <a:p>
            <a:endParaRPr lang="en-US" sz="72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42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wind turbines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00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endParaRPr lang="en-US" sz="80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72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76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hydroelectricity?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2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hydroelectricity?</a:t>
            </a:r>
            <a:endParaRPr lang="en-US" sz="60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92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Impact</a:t>
            </a:r>
            <a:endParaRPr lang="en-US" sz="88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9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Impact</a:t>
            </a:r>
            <a:endParaRPr lang="en-US" sz="88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648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InCorrect</a:t>
            </a:r>
            <a:endParaRPr lang="en-US" sz="6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is the ability to produce motion.</a:t>
            </a:r>
          </a:p>
          <a:p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</a:t>
            </a:r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energy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involves motion.  Potential </a:t>
            </a:r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is stored energy due </a:t>
            </a:r>
            <a:r>
              <a:rPr lang="en-US" sz="5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5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interaction </a:t>
            </a:r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atoms, particles, or objects.</a:t>
            </a:r>
            <a:endParaRPr lang="en-US" sz="5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28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Impact</a:t>
            </a:r>
            <a:endParaRPr lang="en-US" sz="88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5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880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</a:t>
            </a:r>
            <a:r>
              <a:rPr lang="en-US" sz="88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</a:t>
            </a:r>
            <a:endParaRPr lang="en-US" sz="88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10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source of the energy?</a:t>
            </a:r>
            <a:endParaRPr lang="en-US" sz="66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28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cap="none" dirty="0" smtClean="0"/>
              <a:t>hydroelectricity</a:t>
            </a:r>
            <a:endParaRPr lang="en-US" sz="7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source of the energy?</a:t>
            </a:r>
          </a:p>
          <a:p>
            <a:r>
              <a:rPr lang="en-US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Flowing water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886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/>
              <a:t>What is solar energy?</a:t>
            </a:r>
            <a:endParaRPr lang="en-US" sz="6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25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cap="none" dirty="0" smtClean="0"/>
              <a:t>What is solar energy?</a:t>
            </a:r>
            <a:endParaRPr lang="en-US" sz="60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XXX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84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original source of energy for solar  energy?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14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original source of energy for solar  energy?</a:t>
            </a:r>
            <a:endParaRPr lang="en-US" sz="48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1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sun</a:t>
            </a:r>
            <a:endParaRPr lang="en-US" sz="11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2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a photovoltaic collector do?</a:t>
            </a:r>
            <a:endParaRPr lang="en-US" sz="4000" cap="none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15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a photovoltaic collector do?</a:t>
            </a:r>
            <a:endParaRPr lang="en-US" sz="4000" cap="none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XXX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53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Horizon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65B2FF"/>
      </a:accent1>
      <a:accent2>
        <a:srgbClr val="4584D3"/>
      </a:accent2>
      <a:accent3>
        <a:srgbClr val="5BD078"/>
      </a:accent3>
      <a:accent4>
        <a:srgbClr val="A5D028"/>
      </a:accent4>
      <a:accent5>
        <a:srgbClr val="0682FF"/>
      </a:accent5>
      <a:accent6>
        <a:srgbClr val="05E0DB"/>
      </a:accent6>
      <a:hlink>
        <a:srgbClr val="0080FF"/>
      </a:hlink>
      <a:folHlink>
        <a:srgbClr val="5EAEF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Rainbow collage design template">
  <a:themeElements>
    <a:clrScheme name="Office Them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Rainbow collage design template">
  <a:themeElements>
    <a:clrScheme name="Office Them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14318</TotalTime>
  <Words>1745</Words>
  <Application>Microsoft Office PowerPoint</Application>
  <PresentationFormat>On-screen Show (4:3)</PresentationFormat>
  <Paragraphs>281</Paragraphs>
  <Slides>175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175</vt:i4>
      </vt:variant>
    </vt:vector>
  </HeadingPairs>
  <TitlesOfParts>
    <vt:vector size="186" baseType="lpstr">
      <vt:lpstr>Blue strands design template</vt:lpstr>
      <vt:lpstr>1_Custom Design</vt:lpstr>
      <vt:lpstr>1_Blue strands design template</vt:lpstr>
      <vt:lpstr>2_Custom Design</vt:lpstr>
      <vt:lpstr>2_Blue strands design template</vt:lpstr>
      <vt:lpstr>3_Custom Design</vt:lpstr>
      <vt:lpstr>Rainbow collage design template</vt:lpstr>
      <vt:lpstr>4_Custom Design</vt:lpstr>
      <vt:lpstr>1_Rainbow collage design template</vt:lpstr>
      <vt:lpstr>5_Custom Design</vt:lpstr>
      <vt:lpstr>Horizon</vt:lpstr>
      <vt:lpstr>Science 8--Chapter 3</vt:lpstr>
      <vt:lpstr>Get Ready To Read</vt:lpstr>
      <vt:lpstr>Place A C After Each Statement That Is Correct Or An I For Those That Are Incorrect.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InCorrect</vt:lpstr>
      <vt:lpstr>PowerPoint Presentation</vt:lpstr>
      <vt:lpstr>Correct</vt:lpstr>
      <vt:lpstr>PowerPoint Presentation</vt:lpstr>
      <vt:lpstr>correct</vt:lpstr>
      <vt:lpstr>PowerPoint Presentation</vt:lpstr>
      <vt:lpstr>Incorrect</vt:lpstr>
      <vt:lpstr>Science 8--Chapter 3</vt:lpstr>
      <vt:lpstr>energy</vt:lpstr>
      <vt:lpstr>energy</vt:lpstr>
      <vt:lpstr>kinetic energy</vt:lpstr>
      <vt:lpstr>kinetic energy</vt:lpstr>
      <vt:lpstr>electric energy</vt:lpstr>
      <vt:lpstr>electric energy</vt:lpstr>
      <vt:lpstr>potential energy</vt:lpstr>
      <vt:lpstr>potential energy</vt:lpstr>
      <vt:lpstr>chemical energy</vt:lpstr>
      <vt:lpstr>chemical energy</vt:lpstr>
      <vt:lpstr>nuclear energy</vt:lpstr>
      <vt:lpstr>nuclear energy</vt:lpstr>
      <vt:lpstr>mechanical energy</vt:lpstr>
      <vt:lpstr>mechanical energy</vt:lpstr>
      <vt:lpstr>thermal energy</vt:lpstr>
      <vt:lpstr>thermal energy</vt:lpstr>
      <vt:lpstr>sound energy</vt:lpstr>
      <vt:lpstr>sound energy</vt:lpstr>
      <vt:lpstr>seismic energy</vt:lpstr>
      <vt:lpstr>seismic energy</vt:lpstr>
      <vt:lpstr>radiant energy</vt:lpstr>
      <vt:lpstr>radiant energy</vt:lpstr>
      <vt:lpstr>vaccuum</vt:lpstr>
      <vt:lpstr>vaccuum</vt:lpstr>
      <vt:lpstr>atom</vt:lpstr>
      <vt:lpstr>atom</vt:lpstr>
      <vt:lpstr>electron</vt:lpstr>
      <vt:lpstr>electron</vt:lpstr>
      <vt:lpstr>chemical bond</vt:lpstr>
      <vt:lpstr>chemical bond</vt:lpstr>
      <vt:lpstr>geothermal energy</vt:lpstr>
      <vt:lpstr>geothermal energy</vt:lpstr>
      <vt:lpstr>waves</vt:lpstr>
      <vt:lpstr>waves</vt:lpstr>
      <vt:lpstr>electromagnetic waves</vt:lpstr>
      <vt:lpstr>electromagnetic waves</vt:lpstr>
      <vt:lpstr>photovoltaic cells</vt:lpstr>
      <vt:lpstr>photovoltaic cells</vt:lpstr>
      <vt:lpstr>gravitational potential energy</vt:lpstr>
      <vt:lpstr>gravitational potential energy</vt:lpstr>
      <vt:lpstr>Science 8-Chapter 3</vt:lpstr>
      <vt:lpstr>energy transformation</vt:lpstr>
      <vt:lpstr>energy transformation</vt:lpstr>
      <vt:lpstr>law of conservation of work</vt:lpstr>
      <vt:lpstr>law of conservation of work</vt:lpstr>
      <vt:lpstr>work</vt:lpstr>
      <vt:lpstr>work</vt:lpstr>
      <vt:lpstr>transform</vt:lpstr>
      <vt:lpstr>transform</vt:lpstr>
      <vt:lpstr>photosynthesis</vt:lpstr>
      <vt:lpstr>photosynthesis</vt:lpstr>
      <vt:lpstr>friction</vt:lpstr>
      <vt:lpstr>friction</vt:lpstr>
      <vt:lpstr>renewable</vt:lpstr>
      <vt:lpstr>renewable</vt:lpstr>
      <vt:lpstr>nonrenewable</vt:lpstr>
      <vt:lpstr>nonrenewable</vt:lpstr>
      <vt:lpstr>heat</vt:lpstr>
      <vt:lpstr>heat</vt:lpstr>
      <vt:lpstr>What is energy?</vt:lpstr>
      <vt:lpstr>What is energy?</vt:lpstr>
      <vt:lpstr>In order to survive, all organisms must have _________________.</vt:lpstr>
      <vt:lpstr>PowerPoint Presentation</vt:lpstr>
      <vt:lpstr>PowerPoint Presentation</vt:lpstr>
      <vt:lpstr>PowerPoint Presentation</vt:lpstr>
      <vt:lpstr>wind turbines</vt:lpstr>
      <vt:lpstr>wind turbines</vt:lpstr>
      <vt:lpstr>wind turbines</vt:lpstr>
      <vt:lpstr>wind turbines</vt:lpstr>
      <vt:lpstr>What is a hydroelectricity?</vt:lpstr>
      <vt:lpstr>What is a hydroelectricity?</vt:lpstr>
      <vt:lpstr>hydroelectricity</vt:lpstr>
      <vt:lpstr>hydroelectricity</vt:lpstr>
      <vt:lpstr>hydroelectricity</vt:lpstr>
      <vt:lpstr>hydroelectricity</vt:lpstr>
      <vt:lpstr>hydroelectricity</vt:lpstr>
      <vt:lpstr>hydroelectricity</vt:lpstr>
      <vt:lpstr>What is solar energy?</vt:lpstr>
      <vt:lpstr>What is solar energy?</vt:lpstr>
      <vt:lpstr>What is the original source of energy for solar  energy?</vt:lpstr>
      <vt:lpstr>What is the original source of energy for solar  energy?</vt:lpstr>
      <vt:lpstr>What does a photovoltaic collector do?</vt:lpstr>
      <vt:lpstr>What does a photovoltaic collector do?</vt:lpstr>
      <vt:lpstr>What is work?</vt:lpstr>
      <vt:lpstr>What is work?</vt:lpstr>
      <vt:lpstr>How can a person be holding a box and not doing work?</vt:lpstr>
      <vt:lpstr>How can a person be holding a box and not doing work?</vt:lpstr>
      <vt:lpstr>What is the formula to calculate work?</vt:lpstr>
      <vt:lpstr>What is the formula to calculate work?</vt:lpstr>
      <vt:lpstr>How is energy related to work?</vt:lpstr>
      <vt:lpstr>How is energy related to work?</vt:lpstr>
      <vt:lpstr>Examples of work!</vt:lpstr>
      <vt:lpstr>Examples of work!</vt:lpstr>
      <vt:lpstr>What is heat?</vt:lpstr>
      <vt:lpstr>What is heat?</vt:lpstr>
      <vt:lpstr>Where does heat move in terms of energy movement?</vt:lpstr>
      <vt:lpstr>Where does heat move in terms of energy movement?</vt:lpstr>
      <vt:lpstr>What are wheels and gears greased?</vt:lpstr>
      <vt:lpstr>What are wheels and gears greased?</vt:lpstr>
      <vt:lpstr>What are renewable resources?</vt:lpstr>
      <vt:lpstr>What are renewable resources?</vt:lpstr>
      <vt:lpstr>Examples of renewable resources</vt:lpstr>
      <vt:lpstr>Examples of renewable resources</vt:lpstr>
      <vt:lpstr>What are nonrenewable resources?</vt:lpstr>
      <vt:lpstr>What are nonrenewable resources?</vt:lpstr>
      <vt:lpstr>Examples of Nonrenewable Resources</vt:lpstr>
      <vt:lpstr>Examples of Nonrenewable Resources</vt:lpstr>
      <vt:lpstr>What are fossil fuels?</vt:lpstr>
      <vt:lpstr>What are fossil fuels?</vt:lpstr>
      <vt:lpstr>What the original source of fossil fuels?</vt:lpstr>
      <vt:lpstr>What the original source of fossil fuels?</vt:lpstr>
      <vt:lpstr>Why are fossil fuels considered nonrenewable?</vt:lpstr>
      <vt:lpstr>Why are fossil fuels considered nonrenewable?</vt:lpstr>
      <vt:lpstr>What type of pollution is most often associated with burning fossil fuels?</vt:lpstr>
      <vt:lpstr>What type of pollution is most often associated with burning fossil fuels?</vt:lpstr>
      <vt:lpstr>How do coal and sun compare as sources of energy?</vt:lpstr>
      <vt:lpstr>How do coal and sun compare as sources of energy?</vt:lpstr>
      <vt:lpstr>What is photosynthesis?</vt:lpstr>
      <vt:lpstr>What is photosynthesis?</vt:lpstr>
      <vt:lpstr>Explain how rabbits depend on energy from the sun. </vt:lpstr>
      <vt:lpstr>Explain how rabbits depend on energy from the sun. </vt:lpstr>
      <vt:lpstr>What is the source of energy for photosynthesis? </vt:lpstr>
      <vt:lpstr>What is the source of energy for photosynthesis? </vt:lpstr>
      <vt:lpstr>What is energy transformation?</vt:lpstr>
      <vt:lpstr>What is energy transformation?</vt:lpstr>
      <vt:lpstr>What is the transformation to turn on an electric light? </vt:lpstr>
      <vt:lpstr>What is the transformation to turn on an electric light? </vt:lpstr>
      <vt:lpstr>Energy transformation for turning on a battery-operated flashlight. </vt:lpstr>
      <vt:lpstr>Energy transformation for turning on a battery-operated flashlight. </vt:lpstr>
      <vt:lpstr>Type of energy in gasoline to transform into mechanical energy</vt:lpstr>
      <vt:lpstr>Type of energy in gasoline to transform into mechanical energy</vt:lpstr>
      <vt:lpstr>What is the transform of energy without the presence of matter?</vt:lpstr>
      <vt:lpstr>What is the transform of energy without the presence of matter?</vt:lpstr>
      <vt:lpstr>What is chemical energy? </vt:lpstr>
      <vt:lpstr>What is chemical energy? </vt:lpstr>
      <vt:lpstr>Examples of chemical energy</vt:lpstr>
      <vt:lpstr>Examples of chemical energy</vt:lpstr>
      <vt:lpstr>What is radiant energy?</vt:lpstr>
      <vt:lpstr>What is radiant energy?</vt:lpstr>
      <vt:lpstr>Examples--Radiant Energy</vt:lpstr>
      <vt:lpstr>Examples--Radiant Energy</vt:lpstr>
      <vt:lpstr>Which forms of energy are produced by a burning candle?</vt:lpstr>
      <vt:lpstr>Which forms of energy are produced by a burning candle?</vt:lpstr>
      <vt:lpstr>What do earthquake waves transmit?</vt:lpstr>
      <vt:lpstr>What do earthquake waves transmit?</vt:lpstr>
      <vt:lpstr>What is seismic energy?</vt:lpstr>
      <vt:lpstr>What is seismic energy?</vt:lpstr>
      <vt:lpstr>What is potential energy?</vt:lpstr>
      <vt:lpstr>What is potential energy?</vt:lpstr>
      <vt:lpstr>What is kinetic energy?</vt:lpstr>
      <vt:lpstr>What is kinetic energy?</vt:lpstr>
      <vt:lpstr>What is nuclear energy?</vt:lpstr>
      <vt:lpstr>What is nuclear energy?</vt:lpstr>
      <vt:lpstr>What is released as waste as part of every energy transfer?</vt:lpstr>
      <vt:lpstr>What is released as waste as part of every energy transfer?</vt:lpstr>
      <vt:lpstr>What is law of conservation of energy?</vt:lpstr>
      <vt:lpstr>What is law of conservation of energy?</vt:lpstr>
      <vt:lpstr>Make a notecard!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Brigitta Post</dc:creator>
  <cp:lastModifiedBy>Brigitta Post</cp:lastModifiedBy>
  <cp:revision>111</cp:revision>
  <dcterms:created xsi:type="dcterms:W3CDTF">2019-06-12T14:17:47Z</dcterms:created>
  <dcterms:modified xsi:type="dcterms:W3CDTF">2019-12-31T20:13:05Z</dcterms:modified>
</cp:coreProperties>
</file>